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4"/>
                <c:pt idx="0">
                  <c:v>Сл-Тур МР</c:v>
                </c:pt>
                <c:pt idx="1">
                  <c:v>БайкаловскийМР</c:v>
                </c:pt>
                <c:pt idx="2">
                  <c:v>Ирбитское МО</c:v>
                </c:pt>
                <c:pt idx="3">
                  <c:v>Таборинский МР</c:v>
                </c:pt>
              </c:strCache>
            </c:strRef>
          </c:cat>
          <c:val>
            <c:numRef>
              <c:f>Лист1!$B$2:$B$5</c:f>
              <c:numCache>
                <c:formatCode>@</c:formatCode>
                <c:ptCount val="4"/>
                <c:pt idx="0">
                  <c:v>1073.0999999999999</c:v>
                </c:pt>
                <c:pt idx="1">
                  <c:v>1077.4000000000001</c:v>
                </c:pt>
                <c:pt idx="2">
                  <c:v>2250.1</c:v>
                </c:pt>
                <c:pt idx="3">
                  <c:v>393.9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3D-408E-B3BD-192327F91F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4"/>
                <c:pt idx="0">
                  <c:v>Сл-Тур МР</c:v>
                </c:pt>
                <c:pt idx="1">
                  <c:v>БайкаловскийМР</c:v>
                </c:pt>
                <c:pt idx="2">
                  <c:v>Ирбитское МО</c:v>
                </c:pt>
                <c:pt idx="3">
                  <c:v>Таборинский МР</c:v>
                </c:pt>
              </c:strCache>
            </c:strRef>
          </c:cat>
          <c:val>
            <c:numRef>
              <c:f>Лист1!$C$2:$C$5</c:f>
              <c:numCache>
                <c:formatCode>@</c:formatCode>
                <c:ptCount val="4"/>
                <c:pt idx="0">
                  <c:v>1029.5</c:v>
                </c:pt>
                <c:pt idx="1">
                  <c:v>1134.3</c:v>
                </c:pt>
                <c:pt idx="2">
                  <c:v>2262.1</c:v>
                </c:pt>
                <c:pt idx="3">
                  <c:v>393.9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3D-408E-B3BD-192327F91F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4"/>
                <c:pt idx="0">
                  <c:v>Сл-Тур МР</c:v>
                </c:pt>
                <c:pt idx="1">
                  <c:v>БайкаловскийМР</c:v>
                </c:pt>
                <c:pt idx="2">
                  <c:v>Ирбитское МО</c:v>
                </c:pt>
                <c:pt idx="3">
                  <c:v>Таборинский МР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3D-408E-B3BD-192327F91F3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4"/>
                <c:pt idx="0">
                  <c:v>Сл-Тур МР</c:v>
                </c:pt>
                <c:pt idx="1">
                  <c:v>БайкаловскийМР</c:v>
                </c:pt>
                <c:pt idx="2">
                  <c:v>Ирбитское МО</c:v>
                </c:pt>
                <c:pt idx="3">
                  <c:v>Таборинский МР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3D-408E-B3BD-192327F91F33}"/>
            </c:ext>
          </c:extLst>
        </c:ser>
        <c:gapWidth val="219"/>
        <c:overlap val="-27"/>
        <c:axId val="65314816"/>
        <c:axId val="65316352"/>
      </c:barChart>
      <c:catAx>
        <c:axId val="65314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16352"/>
        <c:crosses val="autoZero"/>
        <c:auto val="1"/>
        <c:lblAlgn val="ctr"/>
        <c:lblOffset val="100"/>
      </c:catAx>
      <c:valAx>
        <c:axId val="653163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1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268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423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155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232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126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6149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6400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3645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8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748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636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974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083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16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19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438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31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74441-D1BF-4CC7-858E-044661A20DC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7E5FD-F116-4820-952E-F894790DD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709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1413" y="120497"/>
            <a:ext cx="9905998" cy="15041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Сравнение бюджета </a:t>
            </a:r>
            <a:r>
              <a:rPr lang="ru-RU" dirty="0" err="1" smtClean="0"/>
              <a:t>Слободо-Туринского</a:t>
            </a:r>
            <a:r>
              <a:rPr lang="ru-RU" dirty="0" smtClean="0"/>
              <a:t> муниципального района с другими территориями в 2022 году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00624513"/>
              </p:ext>
            </p:extLst>
          </p:nvPr>
        </p:nvGraphicFramePr>
        <p:xfrm>
          <a:off x="1141412" y="1969209"/>
          <a:ext cx="9551301" cy="18542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183767">
                  <a:extLst>
                    <a:ext uri="{9D8B030D-6E8A-4147-A177-3AD203B41FA5}">
                      <a16:colId xmlns="" xmlns:a16="http://schemas.microsoft.com/office/drawing/2014/main" val="3307733428"/>
                    </a:ext>
                  </a:extLst>
                </a:gridCol>
                <a:gridCol w="3183767">
                  <a:extLst>
                    <a:ext uri="{9D8B030D-6E8A-4147-A177-3AD203B41FA5}">
                      <a16:colId xmlns="" xmlns:a16="http://schemas.microsoft.com/office/drawing/2014/main" val="3889589668"/>
                    </a:ext>
                  </a:extLst>
                </a:gridCol>
                <a:gridCol w="3183767">
                  <a:extLst>
                    <a:ext uri="{9D8B030D-6E8A-4147-A177-3AD203B41FA5}">
                      <a16:colId xmlns="" xmlns:a16="http://schemas.microsoft.com/office/drawing/2014/main" val="1435900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7456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Сл</a:t>
                      </a:r>
                      <a:r>
                        <a:rPr lang="ru-RU" dirty="0" smtClean="0"/>
                        <a:t>-Тур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1 073,1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1 029,5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71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Байкаловский</a:t>
                      </a:r>
                      <a:r>
                        <a:rPr lang="ru-RU" dirty="0" smtClean="0"/>
                        <a:t>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1 077,4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1 134,3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728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Ирбитское</a:t>
                      </a:r>
                      <a:r>
                        <a:rPr lang="ru-RU" dirty="0" smtClean="0"/>
                        <a:t> 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1 150,1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2 262,1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8956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Таборинский</a:t>
                      </a:r>
                      <a:r>
                        <a:rPr lang="ru-RU" dirty="0" smtClean="0"/>
                        <a:t>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393,9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77637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83143" y="1512638"/>
            <a:ext cx="865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т</a:t>
            </a:r>
            <a:r>
              <a:rPr lang="ru-RU" sz="1400" dirty="0" smtClean="0"/>
              <a:t>ыс. руб.</a:t>
            </a:r>
            <a:endParaRPr lang="ru-RU" sz="1400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1987095889"/>
              </p:ext>
            </p:extLst>
          </p:nvPr>
        </p:nvGraphicFramePr>
        <p:xfrm>
          <a:off x="1141413" y="3951513"/>
          <a:ext cx="9905998" cy="244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62545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66</TotalTime>
  <Words>39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Контур</vt:lpstr>
      <vt:lpstr>Сравнение бюджета Слободо-Туринского муниципального района с другими территориями в 2022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расходов бюджета Слободо-Туринского муниципального района с другими территориями в 2020 году</dc:title>
  <dc:creator>Сергей</dc:creator>
  <cp:lastModifiedBy>Елена</cp:lastModifiedBy>
  <cp:revision>12</cp:revision>
  <dcterms:created xsi:type="dcterms:W3CDTF">2021-07-06T06:34:10Z</dcterms:created>
  <dcterms:modified xsi:type="dcterms:W3CDTF">2022-10-07T04:07:07Z</dcterms:modified>
</cp:coreProperties>
</file>