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8" d="100"/>
          <a:sy n="118" d="100"/>
        </p:scale>
        <p:origin x="47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</a:t>
            </a:r>
            <a:r>
              <a:rPr lang="ru-RU" sz="3600" dirty="0" err="1" smtClean="0"/>
              <a:t>Слободо</a:t>
            </a:r>
            <a:r>
              <a:rPr lang="ru-RU" sz="3600" dirty="0" smtClean="0"/>
              <a:t>-Туринского муниципального района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Т.В.Ткаченко, заведующий организационным отделом Администрации 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</a:t>
            </a:r>
            <a:r>
              <a:rPr lang="ru-RU" sz="24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2400" dirty="0" smtClean="0">
                <a:solidFill>
                  <a:schemeClr val="tx1"/>
                </a:solidFill>
              </a:rPr>
              <a:t>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Общественная палата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в состав комиссии 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и комиссии по координации работы по противодействию коррупции в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муниципальном районе входят представители общественной палаты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района;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</a:t>
            </a:r>
            <a:r>
              <a:rPr lang="ru-RU" sz="1300" kern="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300" kern="100" dirty="0" smtClean="0">
                <a:solidFill>
                  <a:schemeClr val="tx1"/>
                </a:solidFill>
              </a:rPr>
              <a:t> направленности публикуется в общественно-политической газете </a:t>
            </a:r>
            <a:r>
              <a:rPr lang="ru-RU" sz="1300" kern="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300" kern="100" dirty="0" smtClean="0">
                <a:solidFill>
                  <a:schemeClr val="tx1"/>
                </a:solidFill>
              </a:rPr>
              <a:t> муниципального района «Коммунар», за </a:t>
            </a:r>
            <a:r>
              <a:rPr lang="ru-RU" sz="1300" kern="100" dirty="0" smtClean="0">
                <a:solidFill>
                  <a:schemeClr val="tx1"/>
                </a:solidFill>
              </a:rPr>
              <a:t>2022 </a:t>
            </a:r>
            <a:r>
              <a:rPr lang="ru-RU" sz="1300" kern="100" dirty="0" smtClean="0">
                <a:solidFill>
                  <a:schemeClr val="tx1"/>
                </a:solidFill>
              </a:rPr>
              <a:t>год было опубликовано 4 материала.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</a:t>
            </a:r>
            <a:r>
              <a:rPr lang="ru-RU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Слободо-Туринском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муниципальном районе в 2021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</a:rPr>
              <a:t>1. Увеличение доли принятых в текущем году муниципальных нормативных правовых актов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в отношении проектов которых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экспертиза, от общего количества принятых в текущем году муниципальных нормативных правовых актов – проведена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100" dirty="0" smtClean="0">
                <a:solidFill>
                  <a:schemeClr val="tx1"/>
                </a:solidFill>
              </a:rPr>
              <a:t>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2. Увеличение доли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3. Количество размещенных в средствах массовой информации информационных материалов </a:t>
            </a:r>
            <a:r>
              <a:rPr lang="ru-RU" sz="1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100" dirty="0" smtClean="0">
                <a:solidFill>
                  <a:schemeClr val="tx1"/>
                </a:solidFill>
              </a:rPr>
              <a:t> направленности – размещено 4 информационных материала в общественно-политической газете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«Коммунар». Выполнено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4. Количество институтов гражданского общества, принявших участие в реализации Плана мероприятий – 1, Общественная палата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района. Выполнено.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Увеличение 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района, информация о которых размещена на официальном сайте Администрации </a:t>
            </a:r>
            <a:r>
              <a:rPr lang="ru-RU" sz="1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100" dirty="0" smtClean="0">
                <a:solidFill>
                  <a:schemeClr val="tx1"/>
                </a:solidFill>
              </a:rPr>
              <a:t> муниципального района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30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567" y="3470988"/>
            <a:ext cx="10207690" cy="3069771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0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000" dirty="0" smtClean="0">
                <a:solidFill>
                  <a:schemeClr val="tx1"/>
                </a:solidFill>
              </a:rPr>
              <a:t>лица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Слободо-Туринском</a:t>
            </a:r>
            <a:r>
              <a:rPr lang="ru-RU" dirty="0" smtClean="0">
                <a:solidFill>
                  <a:srgbClr val="FF0000"/>
                </a:solidFill>
              </a:rPr>
              <a:t> муниципальном районе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85000" lnSpcReduction="1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</a:t>
            </a:r>
            <a:r>
              <a:rPr lang="ru-RU" sz="2000" dirty="0">
                <a:solidFill>
                  <a:schemeClr val="tx1"/>
                </a:solidFill>
              </a:rPr>
              <a:t>от </a:t>
            </a:r>
            <a:r>
              <a:rPr lang="ru-RU" sz="2000" dirty="0" smtClean="0">
                <a:solidFill>
                  <a:schemeClr val="tx1"/>
                </a:solidFill>
              </a:rPr>
              <a:t>13.09.2021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407 утверждены План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 и перечень целевых показателей реализации Плана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err="1" smtClean="0"/>
              <a:t>Слободо-Туринском</a:t>
            </a:r>
            <a:r>
              <a:rPr lang="ru-RU" dirty="0" smtClean="0"/>
              <a:t> муниципальном районе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 smtClean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6 </a:t>
            </a:r>
            <a:r>
              <a:rPr lang="ru-RU" sz="2000" dirty="0" smtClean="0">
                <a:solidFill>
                  <a:schemeClr val="tx1"/>
                </a:solidFill>
              </a:rPr>
              <a:t>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Слободо-Туринского</a:t>
            </a:r>
            <a:r>
              <a:rPr lang="ru-RU" sz="2700" dirty="0" smtClean="0"/>
              <a:t> муниципального района </a:t>
            </a:r>
            <a:br>
              <a:rPr lang="ru-RU" sz="2700" dirty="0" smtClean="0"/>
            </a:br>
            <a:r>
              <a:rPr lang="en-US" sz="2700" dirty="0" smtClean="0"/>
              <a:t>http://slturmr.ru/protivodeystvie_korruptsii/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Обучение  по образовательным программам в области противодействия коррупции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 smtClean="0">
                <a:solidFill>
                  <a:schemeClr val="tx1"/>
                </a:solidFill>
              </a:rPr>
              <a:t>году </a:t>
            </a:r>
            <a:r>
              <a:rPr lang="ru-RU" sz="2000" dirty="0" smtClean="0">
                <a:solidFill>
                  <a:schemeClr val="tx1"/>
                </a:solidFill>
              </a:rPr>
              <a:t>3 муниципальных служащих прошли </a:t>
            </a:r>
            <a:r>
              <a:rPr lang="ru-RU" sz="2000" dirty="0">
                <a:solidFill>
                  <a:schemeClr val="tx1"/>
                </a:solidFill>
              </a:rPr>
              <a:t>обучение  по образовательным программам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404281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</a:t>
            </a: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 smtClean="0">
                <a:solidFill>
                  <a:schemeClr val="tx1"/>
                </a:solidFill>
              </a:rPr>
              <a:t>Предоставление </a:t>
            </a:r>
            <a:r>
              <a:rPr lang="ru-RU" sz="2000" dirty="0" smtClean="0">
                <a:solidFill>
                  <a:schemeClr val="tx1"/>
                </a:solidFill>
              </a:rPr>
              <a:t>сведений о доходах за отчетный 2021 год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</a:t>
            </a:r>
            <a:r>
              <a:rPr lang="ru-RU" sz="2000" dirty="0" smtClean="0">
                <a:solidFill>
                  <a:schemeClr val="tx1"/>
                </a:solidFill>
              </a:rPr>
              <a:t>«О соблюдении требований </a:t>
            </a:r>
            <a:r>
              <a:rPr lang="ru-RU" sz="2000" dirty="0" err="1" smtClean="0">
                <a:solidFill>
                  <a:schemeClr val="tx1"/>
                </a:solidFill>
              </a:rPr>
              <a:t>антикоррупционного</a:t>
            </a:r>
            <a:r>
              <a:rPr lang="ru-RU" sz="2000" dirty="0" smtClean="0">
                <a:solidFill>
                  <a:schemeClr val="tx1"/>
                </a:solidFill>
              </a:rPr>
              <a:t> законодательства. Персональная ответственность за несоблюдение обязательных требований, ограничений и запретов», «Обзор практики право применения в сфере конфликтов интересов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«О соблюдении требований </a:t>
            </a:r>
            <a:r>
              <a:rPr lang="ru-RU" sz="2000" dirty="0" err="1" smtClean="0">
                <a:solidFill>
                  <a:schemeClr val="tx1"/>
                </a:solidFill>
              </a:rPr>
              <a:t>антикоррупционного</a:t>
            </a:r>
            <a:r>
              <a:rPr lang="ru-RU" sz="2000" dirty="0" smtClean="0">
                <a:solidFill>
                  <a:schemeClr val="tx1"/>
                </a:solidFill>
              </a:rPr>
              <a:t> законодательства. Персональная ответственность за несоблюдение обязательных требований, ограничений и запретов», «Уголовная ответственность за совершение преступлений коррупционной направленности».«Обзор практики право применения в сфере конфликтов интересов</a:t>
            </a:r>
            <a:r>
              <a:rPr lang="ru-RU" sz="2000" dirty="0" smtClean="0">
                <a:solidFill>
                  <a:schemeClr val="tx1"/>
                </a:solidFill>
              </a:rPr>
              <a:t>».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2000" dirty="0" smtClean="0"/>
          </a:p>
          <a:p>
            <a:pPr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приняты правовые акты в сфере закупок: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назначении лица, ответственного за  работу по выявлению личной заинтересованности в сфере закупок в   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работе направленной на выявление личной заинтересованности муниципальных служащих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работе по оценки коррупционных рисков при осуществлении закупок органами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порядка предоставления и обмена информацией о закупках с ответственным за работу по выявлению личной заинтересованности в сфере закупок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критериев выбора закупок товаров, услуг, для обеспечения нужд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для проведения анализа</a:t>
            </a:r>
            <a:r>
              <a:rPr lang="ru-RU" sz="1400" dirty="0" smtClean="0">
                <a:solidFill>
                  <a:schemeClr val="tx1"/>
                </a:solidFill>
              </a:rPr>
              <a:t>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Муниципальный служащий, </a:t>
            </a:r>
            <a:r>
              <a:rPr lang="ru-RU" sz="1400" dirty="0" smtClean="0">
                <a:solidFill>
                  <a:schemeClr val="tx1"/>
                </a:solidFill>
              </a:rPr>
              <a:t>в должностные обязанности </a:t>
            </a:r>
            <a:r>
              <a:rPr lang="ru-RU" sz="1400" dirty="0" smtClean="0">
                <a:solidFill>
                  <a:schemeClr val="tx1"/>
                </a:solidFill>
              </a:rPr>
              <a:t>которого </a:t>
            </a:r>
            <a:r>
              <a:rPr lang="ru-RU" sz="1400" dirty="0" smtClean="0">
                <a:solidFill>
                  <a:schemeClr val="tx1"/>
                </a:solidFill>
              </a:rPr>
              <a:t>входит участие в проведении закупок товаров, работ, услуг для обеспечения муниципальных нужд </a:t>
            </a:r>
            <a:r>
              <a:rPr lang="ru-RU" sz="1400" dirty="0" smtClean="0">
                <a:solidFill>
                  <a:schemeClr val="tx1"/>
                </a:solidFill>
              </a:rPr>
              <a:t>принял участие в 10 семинарах и иных мероприятиях, направленных </a:t>
            </a:r>
            <a:r>
              <a:rPr lang="ru-RU" sz="1400" dirty="0" smtClean="0">
                <a:solidFill>
                  <a:schemeClr val="tx1"/>
                </a:solidFill>
              </a:rPr>
              <a:t>преимущественно на ускоренное приобретение </a:t>
            </a:r>
            <a:r>
              <a:rPr lang="ru-RU" sz="1400" dirty="0" smtClean="0">
                <a:solidFill>
                  <a:schemeClr val="tx1"/>
                </a:solidFill>
              </a:rPr>
              <a:t>новых </a:t>
            </a:r>
            <a:r>
              <a:rPr lang="ru-RU" sz="1400" dirty="0" smtClean="0">
                <a:solidFill>
                  <a:schemeClr val="tx1"/>
                </a:solidFill>
              </a:rPr>
              <a:t>знаний и умений в сфере противодействия </a:t>
            </a:r>
            <a:r>
              <a:rPr lang="ru-RU" sz="1400" dirty="0" smtClean="0">
                <a:solidFill>
                  <a:schemeClr val="tx1"/>
                </a:solidFill>
              </a:rPr>
              <a:t>коррупции.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949</TotalTime>
  <Words>769</Words>
  <Application>Microsoft Office PowerPoint</Application>
  <PresentationFormat>Произвольный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Отчет о выполнении  плана противодействия коррупции и достигнутых целевых показателей в органах местного самоуправления Слободо-Туринского муниципального района</vt:lpstr>
      <vt:lpstr>Коррупция - это</vt:lpstr>
      <vt:lpstr>Базовые документы  по профилактике коррупции в  Слободо-Туринском муниципальном районе</vt:lpstr>
      <vt:lpstr>В Слободо-Туринском муниципальном районе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Слободо-Туринского муниципального района  http://slturmr.ru/protivodeystvie_korruptsii/</vt:lpstr>
      <vt:lpstr>Обучение  по образовательным программам в области противодействия коррупции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Слободо-Туринском муниципальном районе в 2021 году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Tkachenko</cp:lastModifiedBy>
  <cp:revision>78</cp:revision>
  <dcterms:created xsi:type="dcterms:W3CDTF">2018-12-14T04:51:41Z</dcterms:created>
  <dcterms:modified xsi:type="dcterms:W3CDTF">2023-01-18T06:23:47Z</dcterms:modified>
</cp:coreProperties>
</file>